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  <p:sldMasterId id="2147483665" r:id="rId5"/>
  </p:sldMasterIdLst>
  <p:notesMasterIdLst>
    <p:notesMasterId r:id="rId11"/>
  </p:notesMasterIdLst>
  <p:handoutMasterIdLst>
    <p:handoutMasterId r:id="rId12"/>
  </p:handoutMasterIdLst>
  <p:sldIdLst>
    <p:sldId id="296" r:id="rId6"/>
    <p:sldId id="306" r:id="rId7"/>
    <p:sldId id="308" r:id="rId8"/>
    <p:sldId id="307" r:id="rId9"/>
    <p:sldId id="309" r:id="rId10"/>
  </p:sldIdLst>
  <p:sldSz cx="9144000" cy="6858000" type="screen4x3"/>
  <p:notesSz cx="6772275" cy="9904413"/>
  <p:defaultTextStyle>
    <a:defPPr>
      <a:defRPr lang="da-DK"/>
    </a:defPPr>
    <a:lvl1pPr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1" autoAdjust="0"/>
    <p:restoredTop sz="91432" autoAdjust="0"/>
  </p:normalViewPr>
  <p:slideViewPr>
    <p:cSldViewPr>
      <p:cViewPr varScale="1">
        <p:scale>
          <a:sx n="108" d="100"/>
          <a:sy n="108" d="100"/>
        </p:scale>
        <p:origin x="22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5137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/>
            </a:lvl1pPr>
          </a:lstStyle>
          <a:p>
            <a:endParaRPr lang="da-DK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7139" y="1"/>
            <a:ext cx="2935137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/>
            </a:lvl1pPr>
          </a:lstStyle>
          <a:p>
            <a:endParaRPr lang="da-DK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794"/>
            <a:ext cx="2935137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/>
            </a:lvl1pPr>
          </a:lstStyle>
          <a:p>
            <a:endParaRPr lang="da-DK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7139" y="9408794"/>
            <a:ext cx="2935137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/>
            </a:lvl1pPr>
          </a:lstStyle>
          <a:p>
            <a:fld id="{6DFCF730-A6F3-43E2-8ECC-942BA02899C3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6883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3204" cy="45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16739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72637" y="1"/>
            <a:ext cx="2865752" cy="45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1167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65175"/>
            <a:ext cx="4895850" cy="3671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433" y="4742644"/>
            <a:ext cx="4956976" cy="443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16742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794"/>
            <a:ext cx="2943204" cy="45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16743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2637" y="9408794"/>
            <a:ext cx="2865752" cy="45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48" tIns="46124" rIns="92248" bIns="461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838A23-A769-460B-89CB-BAD73CAD886B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8962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 latinLnBrk="0">
              <a:defRPr lang="da-DK" sz="45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da-DK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 latinLnBrk="0">
              <a:buNone/>
              <a:defRPr lang="da-DK" sz="2100"/>
            </a:lvl2pPr>
            <a:lvl3pPr marL="685800" indent="0" algn="ctr" latinLnBrk="0">
              <a:buNone/>
              <a:defRPr lang="da-DK" sz="1800"/>
            </a:lvl3pPr>
            <a:lvl4pPr marL="1028700" indent="0" algn="ctr" latinLnBrk="0">
              <a:buNone/>
              <a:defRPr lang="da-DK" sz="1500"/>
            </a:lvl4pPr>
            <a:lvl5pPr marL="1371600" indent="0" algn="ctr" latinLnBrk="0">
              <a:buNone/>
              <a:defRPr lang="da-DK" sz="1500"/>
            </a:lvl5pPr>
            <a:lvl6pPr marL="1714500" indent="0" algn="ctr" latinLnBrk="0">
              <a:buNone/>
              <a:defRPr lang="da-DK" sz="1500"/>
            </a:lvl6pPr>
            <a:lvl7pPr marL="2057400" indent="0" algn="ctr" latinLnBrk="0">
              <a:buNone/>
              <a:defRPr lang="da-DK" sz="1500"/>
            </a:lvl7pPr>
            <a:lvl8pPr marL="2400300" indent="0" algn="ctr" latinLnBrk="0">
              <a:buNone/>
              <a:defRPr lang="da-DK" sz="1500"/>
            </a:lvl8pPr>
            <a:lvl9pPr marL="2743200" indent="0" algn="ctr" latinLnBrk="0">
              <a:buNone/>
              <a:defRPr lang="da-DK" sz="15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A8224893-DBDA-4BFA-9CE1-4BFE7CD0F8CF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2480838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7B2D3E9E-A95C-48F2-B4BF-A71542E0BE9A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671034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 latinLnBrk="0">
              <a:defRPr lang="da-DK" sz="4500" b="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da-DK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latinLnBrk="0">
              <a:buNone/>
              <a:defRPr lang="da-DK"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latinLnBrk="0">
              <a:buNone/>
              <a:defRPr lang="da-DK"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latinLnBrk="0">
              <a:buNone/>
              <a:defRPr lang="da-DK"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latinLnBrk="0">
              <a:buNone/>
              <a:defRPr lang="da-DK"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latinLnBrk="0">
              <a:buNone/>
              <a:defRPr lang="da-DK"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latinLnBrk="0">
              <a:buNone/>
              <a:defRPr lang="da-DK"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latinLnBrk="0">
              <a:buNone/>
              <a:defRPr lang="da-DK"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latinLnBrk="0">
              <a:buNone/>
              <a:defRPr lang="da-DK"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A50F84E2-2D7A-43CF-AC90-352A289A783A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93200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8801"/>
            <a:ext cx="3886200" cy="4351337"/>
          </a:xfrm>
        </p:spPr>
        <p:txBody>
          <a:bodyPr/>
          <a:lstStyle>
            <a:lvl1pPr latinLnBrk="0">
              <a:defRPr lang="da-DK" sz="1800"/>
            </a:lvl1pPr>
            <a:lvl2pPr latinLnBrk="0">
              <a:defRPr lang="da-DK" sz="1500"/>
            </a:lvl2pPr>
            <a:lvl3pPr latinLnBrk="0">
              <a:defRPr lang="da-DK" sz="1350"/>
            </a:lvl3pPr>
            <a:lvl4pPr latinLnBrk="0">
              <a:defRPr lang="da-DK" sz="1200"/>
            </a:lvl4pPr>
            <a:lvl5pPr latinLnBrk="0">
              <a:defRPr lang="da-DK" sz="1200"/>
            </a:lvl5pPr>
            <a:lvl6pPr latinLnBrk="0">
              <a:defRPr lang="da-DK" sz="1350"/>
            </a:lvl6pPr>
            <a:lvl7pPr latinLnBrk="0">
              <a:defRPr lang="da-DK" sz="1350"/>
            </a:lvl7pPr>
            <a:lvl8pPr latinLnBrk="0">
              <a:defRPr lang="da-DK" sz="1350"/>
            </a:lvl8pPr>
            <a:lvl9pPr latinLnBrk="0">
              <a:defRPr lang="da-DK" sz="135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>
            <a:lvl1pPr latinLnBrk="0">
              <a:defRPr lang="da-DK" sz="1800"/>
            </a:lvl1pPr>
            <a:lvl2pPr latinLnBrk="0">
              <a:defRPr lang="da-DK" sz="1500"/>
            </a:lvl2pPr>
            <a:lvl3pPr latinLnBrk="0">
              <a:defRPr lang="da-DK" sz="1350"/>
            </a:lvl3pPr>
            <a:lvl4pPr latinLnBrk="0">
              <a:defRPr lang="da-DK" sz="1200"/>
            </a:lvl4pPr>
            <a:lvl5pPr latinLnBrk="0">
              <a:defRPr lang="da-DK" sz="1200"/>
            </a:lvl5pPr>
            <a:lvl6pPr latinLnBrk="0">
              <a:defRPr lang="da-DK" sz="1350"/>
            </a:lvl6pPr>
            <a:lvl7pPr latinLnBrk="0">
              <a:defRPr lang="da-DK" sz="1350"/>
            </a:lvl7pPr>
            <a:lvl8pPr latinLnBrk="0">
              <a:defRPr lang="da-DK" sz="1350"/>
            </a:lvl8pPr>
            <a:lvl9pPr latinLnBrk="0">
              <a:defRPr lang="da-DK" sz="135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F12952B5-7A2F-4CC8-B7CE-9234E21C2837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49664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936" y="1681851"/>
            <a:ext cx="3867150" cy="731520"/>
          </a:xfrm>
        </p:spPr>
        <p:txBody>
          <a:bodyPr anchor="b">
            <a:normAutofit/>
          </a:bodyPr>
          <a:lstStyle>
            <a:lvl1pPr marL="0" indent="0" latinLnBrk="0">
              <a:buNone/>
              <a:defRPr lang="da-DK" sz="1800" b="1"/>
            </a:lvl1pPr>
            <a:lvl2pPr marL="342900" indent="0" latinLnBrk="0">
              <a:buNone/>
              <a:defRPr lang="da-DK" sz="1500" b="1"/>
            </a:lvl2pPr>
            <a:lvl3pPr marL="685800" indent="0" latinLnBrk="0">
              <a:buNone/>
              <a:defRPr lang="da-DK" sz="1350" b="1"/>
            </a:lvl3pPr>
            <a:lvl4pPr marL="1028700" indent="0" latinLnBrk="0">
              <a:buNone/>
              <a:defRPr lang="da-DK" sz="1200" b="1"/>
            </a:lvl4pPr>
            <a:lvl5pPr marL="1371600" indent="0" latinLnBrk="0">
              <a:buNone/>
              <a:defRPr lang="da-DK" sz="1200" b="1"/>
            </a:lvl5pPr>
            <a:lvl6pPr marL="1714500" indent="0" latinLnBrk="0">
              <a:buNone/>
              <a:defRPr lang="da-DK" sz="1200" b="1"/>
            </a:lvl6pPr>
            <a:lvl7pPr marL="2057400" indent="0" latinLnBrk="0">
              <a:buNone/>
              <a:defRPr lang="da-DK" sz="1200" b="1"/>
            </a:lvl7pPr>
            <a:lvl8pPr marL="2400300" indent="0" latinLnBrk="0">
              <a:buNone/>
              <a:defRPr lang="da-DK" sz="1200" b="1"/>
            </a:lvl8pPr>
            <a:lvl9pPr marL="2743200" indent="0" latinLnBrk="0">
              <a:buNone/>
              <a:defRPr lang="da-DK"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507550"/>
            <a:ext cx="3867150" cy="3728258"/>
          </a:xfrm>
        </p:spPr>
        <p:txBody>
          <a:bodyPr/>
          <a:lstStyle>
            <a:lvl1pPr latinLnBrk="0">
              <a:defRPr lang="da-DK" sz="1800"/>
            </a:lvl1pPr>
            <a:lvl2pPr latinLnBrk="0">
              <a:defRPr lang="da-DK" sz="1500"/>
            </a:lvl2pPr>
            <a:lvl3pPr latinLnBrk="0">
              <a:defRPr lang="da-DK" sz="1350"/>
            </a:lvl3pPr>
            <a:lvl4pPr latinLnBrk="0">
              <a:defRPr lang="da-DK" sz="1200"/>
            </a:lvl4pPr>
            <a:lvl5pPr latinLnBrk="0">
              <a:defRPr lang="da-DK" sz="1200"/>
            </a:lvl5pPr>
            <a:lvl6pPr latinLnBrk="0">
              <a:defRPr lang="da-DK" sz="1200"/>
            </a:lvl6pPr>
            <a:lvl7pPr latinLnBrk="0">
              <a:defRPr lang="da-DK" sz="1200"/>
            </a:lvl7pPr>
            <a:lvl8pPr latinLnBrk="0">
              <a:defRPr lang="da-DK" sz="1200"/>
            </a:lvl8pPr>
            <a:lvl9pPr latinLnBrk="0">
              <a:defRPr lang="da-DK" sz="12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1299" y="1681851"/>
            <a:ext cx="3868340" cy="731520"/>
          </a:xfrm>
        </p:spPr>
        <p:txBody>
          <a:bodyPr anchor="b"/>
          <a:lstStyle>
            <a:lvl1pPr marL="0" indent="0" latinLnBrk="0">
              <a:buNone/>
              <a:defRPr lang="da-DK" sz="1800" b="1"/>
            </a:lvl1pPr>
            <a:lvl2pPr marL="342900" indent="0" latinLnBrk="0">
              <a:buNone/>
              <a:defRPr lang="da-DK" sz="1500" b="1"/>
            </a:lvl2pPr>
            <a:lvl3pPr marL="685800" indent="0" latinLnBrk="0">
              <a:buNone/>
              <a:defRPr lang="da-DK" sz="1350" b="1"/>
            </a:lvl3pPr>
            <a:lvl4pPr marL="1028700" indent="0" latinLnBrk="0">
              <a:buNone/>
              <a:defRPr lang="da-DK" sz="1200" b="1"/>
            </a:lvl4pPr>
            <a:lvl5pPr marL="1371600" indent="0" latinLnBrk="0">
              <a:buNone/>
              <a:defRPr lang="da-DK" sz="1200" b="1"/>
            </a:lvl5pPr>
            <a:lvl6pPr marL="1714500" indent="0" latinLnBrk="0">
              <a:buNone/>
              <a:defRPr lang="da-DK" sz="1200" b="1"/>
            </a:lvl6pPr>
            <a:lvl7pPr marL="2057400" indent="0" latinLnBrk="0">
              <a:buNone/>
              <a:defRPr lang="da-DK" sz="1200" b="1"/>
            </a:lvl7pPr>
            <a:lvl8pPr marL="2400300" indent="0" latinLnBrk="0">
              <a:buNone/>
              <a:defRPr lang="da-DK" sz="1200" b="1"/>
            </a:lvl8pPr>
            <a:lvl9pPr marL="2743200" indent="0" latinLnBrk="0">
              <a:buNone/>
              <a:defRPr lang="da-DK"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299" y="2507550"/>
            <a:ext cx="3868340" cy="3728258"/>
          </a:xfrm>
        </p:spPr>
        <p:txBody>
          <a:bodyPr/>
          <a:lstStyle>
            <a:lvl1pPr latinLnBrk="0">
              <a:defRPr lang="da-DK" sz="1800"/>
            </a:lvl1pPr>
            <a:lvl2pPr latinLnBrk="0">
              <a:defRPr lang="da-DK" sz="1500"/>
            </a:lvl2pPr>
            <a:lvl3pPr latinLnBrk="0">
              <a:defRPr lang="da-DK" sz="1350"/>
            </a:lvl3pPr>
            <a:lvl4pPr latinLnBrk="0">
              <a:defRPr lang="da-DK" sz="1200"/>
            </a:lvl4pPr>
            <a:lvl5pPr latinLnBrk="0">
              <a:defRPr lang="da-DK" sz="1200"/>
            </a:lvl5pPr>
            <a:lvl6pPr latinLnBrk="0">
              <a:defRPr lang="da-DK" sz="1200"/>
            </a:lvl6pPr>
            <a:lvl7pPr latinLnBrk="0">
              <a:defRPr lang="da-DK" sz="1200"/>
            </a:lvl7pPr>
            <a:lvl8pPr latinLnBrk="0">
              <a:defRPr lang="da-DK" sz="1200"/>
            </a:lvl8pPr>
            <a:lvl9pPr latinLnBrk="0">
              <a:defRPr lang="da-DK" sz="12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CE1DA07A-9201-4B4B-BAF2-015AFA30F520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190580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73D7E00A-486F-4252-8B1D-E32645521F49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799505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8DDF5F92-E675-4B36-9A60-69A962A68675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033359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 latinLnBrk="0">
              <a:defRPr lang="da-DK" sz="2400" b="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529613" cy="4876800"/>
          </a:xfrm>
        </p:spPr>
        <p:txBody>
          <a:bodyPr/>
          <a:lstStyle>
            <a:lvl1pPr latinLnBrk="0">
              <a:defRPr lang="da-DK" sz="2400"/>
            </a:lvl1pPr>
            <a:lvl2pPr latinLnBrk="0">
              <a:defRPr lang="da-DK" sz="2100"/>
            </a:lvl2pPr>
            <a:lvl3pPr latinLnBrk="0">
              <a:defRPr lang="da-DK" sz="1800"/>
            </a:lvl3pPr>
            <a:lvl4pPr latinLnBrk="0">
              <a:defRPr lang="da-DK" sz="1500"/>
            </a:lvl4pPr>
            <a:lvl5pPr latinLnBrk="0">
              <a:defRPr lang="da-DK" sz="1500"/>
            </a:lvl5pPr>
            <a:lvl6pPr latinLnBrk="0">
              <a:defRPr lang="da-DK" sz="1500"/>
            </a:lvl6pPr>
            <a:lvl7pPr latinLnBrk="0">
              <a:defRPr lang="da-DK" sz="1500"/>
            </a:lvl7pPr>
            <a:lvl8pPr latinLnBrk="0">
              <a:defRPr lang="da-DK" sz="1500"/>
            </a:lvl8pPr>
            <a:lvl9pPr latinLnBrk="0">
              <a:defRPr lang="da-DK" sz="15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da-DK" sz="1050"/>
            </a:lvl1pPr>
            <a:lvl2pPr marL="342900" indent="0" latinLnBrk="0">
              <a:buNone/>
              <a:defRPr lang="da-DK" sz="900"/>
            </a:lvl2pPr>
            <a:lvl3pPr marL="685800" indent="0" latinLnBrk="0">
              <a:buNone/>
              <a:defRPr lang="da-DK" sz="750"/>
            </a:lvl3pPr>
            <a:lvl4pPr marL="1028700" indent="0" latinLnBrk="0">
              <a:buNone/>
              <a:defRPr lang="da-DK" sz="675"/>
            </a:lvl4pPr>
            <a:lvl5pPr marL="1371600" indent="0" latinLnBrk="0">
              <a:buNone/>
              <a:defRPr lang="da-DK" sz="675"/>
            </a:lvl5pPr>
            <a:lvl6pPr marL="1714500" indent="0" latinLnBrk="0">
              <a:buNone/>
              <a:defRPr lang="da-DK" sz="675"/>
            </a:lvl6pPr>
            <a:lvl7pPr marL="2057400" indent="0" latinLnBrk="0">
              <a:buNone/>
              <a:defRPr lang="da-DK" sz="675"/>
            </a:lvl7pPr>
            <a:lvl8pPr marL="2400300" indent="0" latinLnBrk="0">
              <a:buNone/>
              <a:defRPr lang="da-DK" sz="675"/>
            </a:lvl8pPr>
            <a:lvl9pPr marL="2743200" indent="0" latinLnBrk="0">
              <a:buNone/>
              <a:defRPr lang="da-DK" sz="675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AF6E2C9B-5FA2-460D-9BE7-B0812FC2A6FF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263332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 latinLnBrk="0">
              <a:defRPr lang="da-DK" sz="2400" b="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530852" cy="4876800"/>
          </a:xfrm>
        </p:spPr>
        <p:txBody>
          <a:bodyPr/>
          <a:lstStyle>
            <a:lvl1pPr marL="0" indent="0" latinLnBrk="0">
              <a:buNone/>
              <a:defRPr lang="da-DK" sz="2400"/>
            </a:lvl1pPr>
            <a:lvl2pPr marL="342900" indent="0" latinLnBrk="0">
              <a:buNone/>
              <a:defRPr lang="da-DK" sz="2100"/>
            </a:lvl2pPr>
            <a:lvl3pPr marL="685800" indent="0" latinLnBrk="0">
              <a:buNone/>
              <a:defRPr lang="da-DK" sz="1800"/>
            </a:lvl3pPr>
            <a:lvl4pPr marL="1028700" indent="0" latinLnBrk="0">
              <a:buNone/>
              <a:defRPr lang="da-DK" sz="1500"/>
            </a:lvl4pPr>
            <a:lvl5pPr marL="1371600" indent="0" latinLnBrk="0">
              <a:buNone/>
              <a:defRPr lang="da-DK" sz="1500"/>
            </a:lvl5pPr>
            <a:lvl6pPr marL="1714500" indent="0" latinLnBrk="0">
              <a:buNone/>
              <a:defRPr lang="da-DK" sz="1500"/>
            </a:lvl6pPr>
            <a:lvl7pPr marL="2057400" indent="0" latinLnBrk="0">
              <a:buNone/>
              <a:defRPr lang="da-DK" sz="1500"/>
            </a:lvl7pPr>
            <a:lvl8pPr marL="2400300" indent="0" latinLnBrk="0">
              <a:buNone/>
              <a:defRPr lang="da-DK" sz="1500"/>
            </a:lvl8pPr>
            <a:lvl9pPr marL="2743200" indent="0" latinLnBrk="0">
              <a:buNone/>
              <a:defRPr lang="da-DK" sz="15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da-DK" sz="1050"/>
            </a:lvl1pPr>
            <a:lvl2pPr marL="342900" indent="0" latinLnBrk="0">
              <a:buNone/>
              <a:defRPr lang="da-DK" sz="900"/>
            </a:lvl2pPr>
            <a:lvl3pPr marL="685800" indent="0" latinLnBrk="0">
              <a:buNone/>
              <a:defRPr lang="da-DK" sz="750"/>
            </a:lvl3pPr>
            <a:lvl4pPr marL="1028700" indent="0" latinLnBrk="0">
              <a:buNone/>
              <a:defRPr lang="da-DK" sz="675"/>
            </a:lvl4pPr>
            <a:lvl5pPr marL="1371600" indent="0" latinLnBrk="0">
              <a:buNone/>
              <a:defRPr lang="da-DK" sz="675"/>
            </a:lvl5pPr>
            <a:lvl6pPr marL="1714500" indent="0" latinLnBrk="0">
              <a:buNone/>
              <a:defRPr lang="da-DK" sz="675"/>
            </a:lvl6pPr>
            <a:lvl7pPr marL="2057400" indent="0" latinLnBrk="0">
              <a:buNone/>
              <a:defRPr lang="da-DK" sz="675"/>
            </a:lvl7pPr>
            <a:lvl8pPr marL="2400300" indent="0" latinLnBrk="0">
              <a:buNone/>
              <a:defRPr lang="da-DK" sz="675"/>
            </a:lvl8pPr>
            <a:lvl9pPr marL="2743200" indent="0" latinLnBrk="0">
              <a:buNone/>
              <a:defRPr lang="da-DK" sz="675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1D374940-A916-4C8B-9648-02A2D3898F9E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301225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5F4E5243-F52A-4D37-9694-EB26C6C31910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050699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  <a:fld id="{3A77B6E1-634A-48DC-9E8B-D894023267EF}" type="datetime1">
              <a:rPr lang="da-DK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30-01-2018</a:t>
            </a:fld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prstClr val="white">
                    <a:lumMod val="65000"/>
                    <a:lumOff val="35000"/>
                  </a:prstClr>
                </a:solidFill>
              </a:rPr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r>
              <a:rPr>
                <a:solidFill>
                  <a:prstClr val="white">
                    <a:tint val="75000"/>
                  </a:prstClr>
                </a:solidFill>
              </a:rPr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268365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01" name="Picture 9" descr="DAB_topfris_PPT.jpg                                            0025EF7DUwe                            BFE3E6F2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488" y="152400"/>
            <a:ext cx="8963025" cy="693738"/>
          </a:xfrm>
          <a:prstGeom prst="rect">
            <a:avLst/>
          </a:prstGeom>
          <a:noFill/>
        </p:spPr>
      </p:pic>
      <p:pic>
        <p:nvPicPr>
          <p:cNvPr id="59402" name="Picture 10" descr="DAB_bundfris_PPT.jpg                                           0025EF7DUwe                            BFE3E6F2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0488" y="6172200"/>
            <a:ext cx="8963025" cy="5381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
              Click to edit Master title style
     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
              Click to edit Master text styles
          </a:t>
            </a:r>
          </a:p>
          <a:p>
            <a:pPr lvl="1"/>
            <a:r>
              <a:rPr lang="da-DK"/>
              <a:t>
              Second level
          </a:t>
            </a:r>
          </a:p>
          <a:p>
            <a:pPr lvl="2"/>
            <a:r>
              <a:rPr lang="da-DK"/>
              <a:t>
              Third level
          </a:t>
            </a:r>
          </a:p>
          <a:p>
            <a:pPr lvl="3"/>
            <a:r>
              <a:rPr lang="da-DK"/>
              <a:t>
              Fourth level
          </a:t>
            </a:r>
          </a:p>
          <a:p>
            <a:pPr lvl="4"/>
            <a:r>
              <a:rPr lang="da-DK"/>
              <a:t>
              Fifth level
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da-DK"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da-DK" smtClean="0">
                <a:solidFill>
                  <a:prstClr val="white">
                    <a:lumMod val="65000"/>
                    <a:lumOff val="35000"/>
                  </a:prstClr>
                </a:solidFill>
                <a:latin typeface="Book Antiqua"/>
              </a:rPr>
              <a:t>
            </a:t>
            </a:r>
            <a:fld id="{5586B75A-687E-405C-8A0B-8D00578BA2C3}" type="datetime1">
              <a:rPr lang="da-DK" smtClean="0">
                <a:solidFill>
                  <a:prstClr val="white">
                    <a:lumMod val="65000"/>
                    <a:lumOff val="35000"/>
                  </a:prstClr>
                </a:solidFill>
                <a:latin typeface="Book Antiqua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30-01-2018</a:t>
            </a:fld>
            <a:r>
              <a:rPr smtClean="0">
                <a:solidFill>
                  <a:prstClr val="white">
                    <a:lumMod val="65000"/>
                    <a:lumOff val="35000"/>
                  </a:prstClr>
                </a:solidFill>
                <a:latin typeface="Book Antiqua"/>
              </a:rPr>
              <a:t>
            </a:t>
            </a:r>
            <a:endParaRPr>
              <a:solidFill>
                <a:prstClr val="white">
                  <a:lumMod val="65000"/>
                  <a:lumOff val="35000"/>
                </a:prstClr>
              </a:solidFill>
              <a:latin typeface="Book Antiqu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da-DK"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da-DK" smtClean="0">
                <a:solidFill>
                  <a:prstClr val="white">
                    <a:lumMod val="65000"/>
                    <a:lumOff val="35000"/>
                  </a:prstClr>
                </a:solidFill>
                <a:latin typeface="Book Antiqua"/>
              </a:rPr>
              <a:t>
            </a:t>
            </a:r>
            <a:endParaRPr lang="da-DK">
              <a:solidFill>
                <a:prstClr val="white">
                  <a:lumMod val="65000"/>
                  <a:lumOff val="35000"/>
                </a:prstClr>
              </a:solidFill>
              <a:latin typeface="Book Antiqu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da-DK"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da-DK" smtClean="0">
                <a:solidFill>
                  <a:prstClr val="white">
                    <a:tint val="75000"/>
                  </a:prstClr>
                </a:solidFill>
                <a:latin typeface="Book Antiqua"/>
              </a:rPr>
              <a:t>
            </a:t>
            </a:r>
            <a:fld id="{4FAB73BC-B049-4115-A692-8D63A059BFB8}" type="slidenum">
              <a:rPr smtClean="0">
                <a:solidFill>
                  <a:prstClr val="white">
                    <a:tint val="75000"/>
                  </a:prstClr>
                </a:solidFill>
                <a:latin typeface="Book Antiqua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‹nr.›</a:t>
            </a:fld>
            <a:r>
              <a:rPr smtClean="0">
                <a:solidFill>
                  <a:prstClr val="white">
                    <a:tint val="75000"/>
                  </a:prstClr>
                </a:solidFill>
                <a:latin typeface="Book Antiqua"/>
              </a:rPr>
              <a:t>
            </a:t>
            </a:r>
            <a:endParaRPr>
              <a:solidFill>
                <a:prstClr val="white">
                  <a:tint val="75000"/>
                </a:prst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45933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da-DK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lang="da-DK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lang="da-DK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lang="da-DK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da-DK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da-DK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da-DK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da-DK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lang="da-DK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da-DK" dirty="0" smtClean="0"/>
              <a:t>Nyt samarbejde i Herfølge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5800" y="1844824"/>
            <a:ext cx="7846640" cy="4320480"/>
          </a:xfrm>
        </p:spPr>
        <p:txBody>
          <a:bodyPr/>
          <a:lstStyle/>
          <a:p>
            <a:endParaRPr lang="da-DK" dirty="0" smtClean="0"/>
          </a:p>
          <a:p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825" y="1867761"/>
            <a:ext cx="5086350" cy="3467100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>
            <a:off x="395536" y="186776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Tinggården</a:t>
            </a:r>
            <a:endParaRPr lang="da-DK" b="1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619" y="3357571"/>
            <a:ext cx="104762" cy="142857"/>
          </a:xfrm>
          <a:prstGeom prst="rect">
            <a:avLst/>
          </a:prstGeom>
        </p:spPr>
      </p:pic>
      <p:sp>
        <p:nvSpPr>
          <p:cNvPr id="8" name="Tekstfelt 7"/>
          <p:cNvSpPr txBox="1"/>
          <p:nvPr/>
        </p:nvSpPr>
        <p:spPr>
          <a:xfrm>
            <a:off x="251520" y="314096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/>
              <a:t>M</a:t>
            </a:r>
            <a:r>
              <a:rPr lang="da-DK" b="1" dirty="0" smtClean="0"/>
              <a:t>øllegården </a:t>
            </a:r>
            <a:endParaRPr lang="da-DK" b="1" dirty="0"/>
          </a:p>
        </p:txBody>
      </p:sp>
      <p:sp>
        <p:nvSpPr>
          <p:cNvPr id="9" name="Tekstfelt 8"/>
          <p:cNvSpPr txBox="1"/>
          <p:nvPr/>
        </p:nvSpPr>
        <p:spPr>
          <a:xfrm>
            <a:off x="6966774" y="5057585"/>
            <a:ext cx="2054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Præstebanken</a:t>
            </a:r>
            <a:endParaRPr lang="da-DK" b="1" dirty="0"/>
          </a:p>
        </p:txBody>
      </p:sp>
      <p:sp>
        <p:nvSpPr>
          <p:cNvPr id="10" name="Tekstfelt 9"/>
          <p:cNvSpPr txBox="1"/>
          <p:nvPr/>
        </p:nvSpPr>
        <p:spPr>
          <a:xfrm>
            <a:off x="7092280" y="2015737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Nyemarken</a:t>
            </a:r>
            <a:endParaRPr lang="da-DK" b="1" dirty="0"/>
          </a:p>
        </p:txBody>
      </p:sp>
      <p:sp>
        <p:nvSpPr>
          <p:cNvPr id="11" name="Tekstfelt 10"/>
          <p:cNvSpPr txBox="1"/>
          <p:nvPr/>
        </p:nvSpPr>
        <p:spPr>
          <a:xfrm>
            <a:off x="6908204" y="3428999"/>
            <a:ext cx="2018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Nonnebanken</a:t>
            </a:r>
            <a:endParaRPr lang="da-DK" b="1" dirty="0"/>
          </a:p>
        </p:txBody>
      </p:sp>
      <p:sp>
        <p:nvSpPr>
          <p:cNvPr id="12" name="Tekstfelt 11"/>
          <p:cNvSpPr txBox="1"/>
          <p:nvPr/>
        </p:nvSpPr>
        <p:spPr>
          <a:xfrm>
            <a:off x="4288278" y="5519250"/>
            <a:ext cx="247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Holmebæk Huse</a:t>
            </a:r>
            <a:endParaRPr lang="da-DK" b="1" dirty="0"/>
          </a:p>
        </p:txBody>
      </p:sp>
      <p:sp>
        <p:nvSpPr>
          <p:cNvPr id="13" name="Tekstfelt 12"/>
          <p:cNvSpPr txBox="1"/>
          <p:nvPr/>
        </p:nvSpPr>
        <p:spPr>
          <a:xfrm>
            <a:off x="1258328" y="550581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Byskovparken</a:t>
            </a:r>
            <a:endParaRPr lang="da-DK" b="1" dirty="0"/>
          </a:p>
        </p:txBody>
      </p:sp>
      <p:sp>
        <p:nvSpPr>
          <p:cNvPr id="14" name="Tekstfelt 13"/>
          <p:cNvSpPr txBox="1"/>
          <p:nvPr/>
        </p:nvSpPr>
        <p:spPr>
          <a:xfrm>
            <a:off x="323528" y="459496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b="1" dirty="0" smtClean="0"/>
              <a:t>Torpgården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302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07504"/>
          </a:xfrm>
        </p:spPr>
        <p:txBody>
          <a:bodyPr/>
          <a:lstStyle/>
          <a:p>
            <a:r>
              <a:rPr lang="da-DK" dirty="0"/>
              <a:t>Samarbejde i Herfølge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da-DK" sz="2000" dirty="0" smtClean="0"/>
              <a:t>Pt. har de 8 afdelinger 5 ejendomsfunktioner </a:t>
            </a:r>
          </a:p>
          <a:p>
            <a:r>
              <a:rPr lang="da-DK" sz="2000" dirty="0" smtClean="0"/>
              <a:t>Fra 1. juli slås disse sammen til et samarbejde med 14 medarbejdere</a:t>
            </a:r>
          </a:p>
          <a:p>
            <a:r>
              <a:rPr lang="da-DK" sz="2000" dirty="0" smtClean="0"/>
              <a:t>Hvorfor: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 dirty="0"/>
              <a:t>Man kan </a:t>
            </a:r>
            <a:r>
              <a:rPr lang="da-DK" sz="2000" dirty="0" smtClean="0"/>
              <a:t>udføre </a:t>
            </a:r>
            <a:r>
              <a:rPr lang="da-DK" sz="2000" dirty="0"/>
              <a:t>mere </a:t>
            </a:r>
            <a:r>
              <a:rPr lang="da-DK" sz="2000" dirty="0" smtClean="0"/>
              <a:t>beboerservice, flere småreparationer, grønne opgaver mv., i stedet for at købe håndværkere til dette.</a:t>
            </a:r>
            <a:endParaRPr lang="da-DK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 dirty="0" smtClean="0"/>
              <a:t>Samarbejdet får en sekretær, som tager imod beboerhenvendelser. Herved kan kontortiden udvides.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 dirty="0" smtClean="0"/>
              <a:t>Stordrift </a:t>
            </a:r>
            <a:r>
              <a:rPr lang="da-DK" sz="2000" dirty="0"/>
              <a:t>og indkøbsfordele ved at gå </a:t>
            </a:r>
            <a:r>
              <a:rPr lang="da-DK" sz="2000" dirty="0" smtClean="0"/>
              <a:t>sammen.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 dirty="0" smtClean="0"/>
              <a:t>Deling af maskiner så der ikke købes flere af samme slags end nødvendigt.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 dirty="0" smtClean="0"/>
              <a:t>Mindre </a:t>
            </a:r>
            <a:r>
              <a:rPr lang="da-DK" sz="2000" dirty="0"/>
              <a:t>sårbarhed ved </a:t>
            </a:r>
            <a:r>
              <a:rPr lang="da-DK" sz="2000" dirty="0" smtClean="0"/>
              <a:t>sygdom</a:t>
            </a:r>
            <a:br>
              <a:rPr lang="da-DK" sz="2000" dirty="0" smtClean="0"/>
            </a:br>
            <a:r>
              <a:rPr lang="da-DK" sz="2000" dirty="0" smtClean="0"/>
              <a:t>og ferie.</a:t>
            </a:r>
            <a:endParaRPr lang="da-DK" sz="2000" dirty="0"/>
          </a:p>
          <a:p>
            <a:pPr marL="457200" lvl="1" indent="0">
              <a:buNone/>
            </a:pPr>
            <a:endParaRPr lang="da-DK" sz="2000" dirty="0"/>
          </a:p>
          <a:p>
            <a:pPr lvl="1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0" indent="0">
              <a:buNone/>
            </a:pPr>
            <a:r>
              <a:rPr lang="da-DK" dirty="0" smtClean="0"/>
              <a:t>  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2"/>
          <a:srcRect t="8024"/>
          <a:stretch/>
        </p:blipFill>
        <p:spPr>
          <a:xfrm>
            <a:off x="5868144" y="5307681"/>
            <a:ext cx="1238095" cy="74457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3"/>
          <a:srcRect l="1906"/>
          <a:stretch/>
        </p:blipFill>
        <p:spPr>
          <a:xfrm>
            <a:off x="4385569" y="5004635"/>
            <a:ext cx="1522788" cy="1047619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4"/>
          <a:srcRect l="6056"/>
          <a:stretch/>
        </p:blipFill>
        <p:spPr>
          <a:xfrm>
            <a:off x="7092280" y="4888068"/>
            <a:ext cx="1914663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6"/>
          <p:cNvSpPr>
            <a:spLocks noChangeArrowheads="1"/>
          </p:cNvSpPr>
          <p:nvPr/>
        </p:nvSpPr>
        <p:spPr bwMode="auto">
          <a:xfrm>
            <a:off x="2740025" y="980728"/>
            <a:ext cx="2406650" cy="1387624"/>
          </a:xfrm>
          <a:prstGeom prst="roundRect">
            <a:avLst>
              <a:gd name="adj" fmla="val 16667"/>
            </a:avLst>
          </a:prstGeom>
          <a:solidFill>
            <a:schemeClr val="accent3">
              <a:lumMod val="9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Ejendomsleder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Overordnet ledelsesansvar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Ansvar for den daglige drift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Renoveringsopgaver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Budgetansvarlig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Rapportering til bestyrelserne</a:t>
            </a: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5436096" y="990576"/>
            <a:ext cx="1654174" cy="1373286"/>
          </a:xfrm>
          <a:prstGeom prst="roundRect">
            <a:avLst>
              <a:gd name="adj" fmla="val 16667"/>
            </a:avLst>
          </a:prstGeom>
          <a:solidFill>
            <a:schemeClr val="accent3">
              <a:lumMod val="9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Sekretær 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Beboerkontakt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Henvendelser på ejendomskontoret,</a:t>
            </a:r>
            <a:r>
              <a:rPr kumimoji="0" lang="da-DK" altLang="da-DK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telefon og mail.</a:t>
            </a:r>
            <a:endParaRPr kumimoji="0" lang="da-DK" altLang="da-D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Breve, tilladelser mv.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359943" y="2652217"/>
            <a:ext cx="1644105" cy="97695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Blå teamleder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lang="da-DK" altLang="da-DK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Planlægning</a:t>
            </a:r>
            <a:endParaRPr kumimoji="0" lang="da-DK" altLang="da-D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Beboerservice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325159" y="3895900"/>
            <a:ext cx="1636984" cy="1549324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Grønt hold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Vedligeholdelse af udearealer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Tilsyn med legepladser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Affaldshåndtering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Værksted og  maskiner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AutoShape 14"/>
          <p:cNvSpPr>
            <a:spLocks noChangeShapeType="1"/>
          </p:cNvSpPr>
          <p:nvPr/>
        </p:nvSpPr>
        <p:spPr bwMode="auto">
          <a:xfrm flipH="1">
            <a:off x="5129709" y="1628800"/>
            <a:ext cx="3063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AutoShape 4"/>
          <p:cNvSpPr>
            <a:spLocks noChangeShapeType="1"/>
          </p:cNvSpPr>
          <p:nvPr/>
        </p:nvSpPr>
        <p:spPr bwMode="auto">
          <a:xfrm>
            <a:off x="4030663" y="2363862"/>
            <a:ext cx="0" cy="273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395689" y="2622701"/>
            <a:ext cx="1694581" cy="1094331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Indkøbsansvarlig/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Projektkoordinator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Indkøb og udbud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Energioptimering</a:t>
            </a:r>
            <a:endParaRPr lang="da-DK" altLang="da-DK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Renoveringsopgaver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331640" y="2652217"/>
            <a:ext cx="1637284" cy="848791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Grøn teamleder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lang="da-DK" altLang="da-D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Planlægning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Udeområder og maskiner.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3302000" y="3875987"/>
            <a:ext cx="1702048" cy="120015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Blåt hold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Flyttesager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Beboerservice </a:t>
            </a:r>
          </a:p>
          <a:p>
            <a:pPr marL="171450" indent="-171450" eaLnBrk="0" hangingPunct="0">
              <a:spcBef>
                <a:spcPct val="0"/>
              </a:spcBef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VVS og EL opgaver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1"/>
          <p:cNvSpPr>
            <a:spLocks noChangeShapeType="1"/>
          </p:cNvSpPr>
          <p:nvPr/>
        </p:nvSpPr>
        <p:spPr bwMode="auto">
          <a:xfrm>
            <a:off x="5129709" y="2204864"/>
            <a:ext cx="861516" cy="41451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5" name="AutoShape 9"/>
          <p:cNvSpPr>
            <a:spLocks noChangeShapeType="1"/>
          </p:cNvSpPr>
          <p:nvPr/>
        </p:nvSpPr>
        <p:spPr bwMode="auto">
          <a:xfrm flipH="1">
            <a:off x="2195735" y="2257325"/>
            <a:ext cx="582985" cy="3948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6" name="AutoShape 12"/>
          <p:cNvSpPr>
            <a:spLocks noChangeShapeType="1"/>
          </p:cNvSpPr>
          <p:nvPr/>
        </p:nvSpPr>
        <p:spPr bwMode="auto">
          <a:xfrm>
            <a:off x="4100513" y="1112838"/>
            <a:ext cx="0" cy="111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da-DK" alt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a-DK" alt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0"/>
              </a:spcBef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0"/>
              </a:spcBef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0"/>
              </a:spcBef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0"/>
              </a:spcBef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49513" algn="l"/>
                <a:tab pos="3062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3062288" algn="l"/>
              </a:tabLst>
            </a:pPr>
            <a:r>
              <a:rPr kumimoji="0" lang="da-DK" altLang="da-D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da-DK" altLang="da-DK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49513" algn="l"/>
                <a:tab pos="3062288" algn="l"/>
              </a:tabLst>
            </a:pPr>
            <a:endParaRPr kumimoji="0" lang="da-DK" alt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48575" algn="l"/>
              </a:tabLst>
            </a:pPr>
            <a:endParaRPr kumimoji="0" lang="da-DK" altLang="da-D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48575" algn="l"/>
              </a:tabLst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48575" algn="l"/>
              </a:tabLst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0"/>
              </a:spcBef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4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48575" algn="l"/>
              </a:tabLst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da-DK" alt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48575" algn="l"/>
              </a:tabLst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cxnSp>
        <p:nvCxnSpPr>
          <p:cNvPr id="28" name="Lige forbindelse 27"/>
          <p:cNvCxnSpPr>
            <a:stCxn id="6" idx="0"/>
            <a:endCxn id="10" idx="2"/>
          </p:cNvCxnSpPr>
          <p:nvPr/>
        </p:nvCxnSpPr>
        <p:spPr bwMode="auto">
          <a:xfrm flipV="1">
            <a:off x="2143651" y="3501008"/>
            <a:ext cx="6631" cy="39489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Lige forbindelse 32"/>
          <p:cNvCxnSpPr/>
          <p:nvPr/>
        </p:nvCxnSpPr>
        <p:spPr bwMode="auto">
          <a:xfrm flipV="1">
            <a:off x="4096144" y="3656565"/>
            <a:ext cx="1" cy="21942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kstfelt 16"/>
          <p:cNvSpPr txBox="1"/>
          <p:nvPr/>
        </p:nvSpPr>
        <p:spPr>
          <a:xfrm>
            <a:off x="1259632" y="5925719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sz="1400" dirty="0" smtClean="0">
                <a:latin typeface="Calibri" panose="020F0502020204030204" pitchFamily="34" charset="0"/>
              </a:rPr>
              <a:t>Ovenstående er eksempler på opgaver – ligesom opgavefordeling endnu ikke er helt fastlagt</a:t>
            </a:r>
            <a:endParaRPr lang="da-DK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08920"/>
            <a:ext cx="4136841" cy="3377374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5004048" y="3235506"/>
            <a:ext cx="40324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sz="2000" b="1" dirty="0" smtClean="0"/>
              <a:t>De nuværende  ejendomskontorer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Åbne hvis det giver mening</a:t>
            </a:r>
          </a:p>
          <a:p>
            <a:pPr marL="342900" indent="-342900">
              <a:buFontTx/>
              <a:buChar char="-"/>
            </a:pPr>
            <a:r>
              <a:rPr lang="da-DK" sz="2000" u="sng" dirty="0" smtClean="0"/>
              <a:t>Fx</a:t>
            </a:r>
            <a:r>
              <a:rPr lang="da-DK" sz="2000" dirty="0" smtClean="0"/>
              <a:t>. en dag om ugen kl. 8-9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Mulighed for at aflevere og måske hente ting, nøgler mv. ved de gamle kontorer.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Skal benyttes af mandskabet, når de er ude og arbejde i en afdeling</a:t>
            </a:r>
            <a:endParaRPr lang="da-DK" sz="2000" dirty="0"/>
          </a:p>
        </p:txBody>
      </p:sp>
      <p:sp>
        <p:nvSpPr>
          <p:cNvPr id="9" name="Tekstfelt 8"/>
          <p:cNvSpPr txBox="1"/>
          <p:nvPr/>
        </p:nvSpPr>
        <p:spPr>
          <a:xfrm>
            <a:off x="395536" y="781462"/>
            <a:ext cx="71287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sz="2000" b="1" dirty="0" smtClean="0"/>
              <a:t>Et ny fælles ejendomskontor</a:t>
            </a:r>
          </a:p>
          <a:p>
            <a:pPr marL="342900" indent="-342900">
              <a:buFont typeface="Times" panose="02020603050405020304" pitchFamily="18" charset="0"/>
              <a:buChar char="‾"/>
            </a:pPr>
            <a:r>
              <a:rPr lang="da-DK" sz="2000" dirty="0" smtClean="0"/>
              <a:t>Hvor bl.a. ejendomslederen og sekretæren sidder</a:t>
            </a:r>
          </a:p>
          <a:p>
            <a:pPr marL="342900" indent="-342900">
              <a:buFont typeface="Times" panose="02020603050405020304" pitchFamily="18" charset="0"/>
              <a:buChar char="‾"/>
            </a:pPr>
            <a:r>
              <a:rPr lang="da-DK" sz="2000" dirty="0" smtClean="0"/>
              <a:t>Hvor </a:t>
            </a:r>
            <a:r>
              <a:rPr lang="da-DK" sz="2000" dirty="0"/>
              <a:t>der er åbent og </a:t>
            </a:r>
            <a:r>
              <a:rPr lang="da-DK" sz="2000" dirty="0" smtClean="0"/>
              <a:t>telefontid </a:t>
            </a:r>
            <a:r>
              <a:rPr lang="da-DK" sz="2000" dirty="0"/>
              <a:t>hver dag </a:t>
            </a:r>
            <a:r>
              <a:rPr lang="da-DK" sz="2000" u="sng" dirty="0"/>
              <a:t>fx.</a:t>
            </a:r>
            <a:r>
              <a:rPr lang="da-DK" sz="2000" dirty="0"/>
              <a:t> fra kl. 10 – </a:t>
            </a:r>
            <a:r>
              <a:rPr lang="da-DK" sz="2000" dirty="0" smtClean="0"/>
              <a:t>14</a:t>
            </a:r>
          </a:p>
          <a:p>
            <a:pPr marL="342900" indent="-342900">
              <a:buFont typeface="Times" panose="02020603050405020304" pitchFamily="18" charset="0"/>
              <a:buChar char="‾"/>
            </a:pPr>
            <a:r>
              <a:rPr lang="da-DK" sz="2000" dirty="0" smtClean="0"/>
              <a:t>Hvor </a:t>
            </a:r>
            <a:r>
              <a:rPr lang="da-DK" sz="2000" dirty="0"/>
              <a:t>alle 14 mand/kvinder kan samles til møder og </a:t>
            </a:r>
            <a:r>
              <a:rPr lang="da-DK" sz="2000" dirty="0" smtClean="0"/>
              <a:t>lignende</a:t>
            </a:r>
          </a:p>
          <a:p>
            <a:pPr marL="342900" indent="-342900">
              <a:buFont typeface="Times" panose="02020603050405020304" pitchFamily="18" charset="0"/>
              <a:buChar char="‾"/>
            </a:pPr>
            <a:r>
              <a:rPr lang="da-DK" sz="2000" dirty="0" smtClean="0"/>
              <a:t>Hvorhenne</a:t>
            </a:r>
            <a:r>
              <a:rPr lang="da-DK" sz="2000" dirty="0"/>
              <a:t>? </a:t>
            </a:r>
            <a:r>
              <a:rPr lang="da-DK" sz="2000" dirty="0" smtClean="0"/>
              <a:t>Dette </a:t>
            </a:r>
            <a:r>
              <a:rPr lang="da-DK" sz="2000" dirty="0"/>
              <a:t>er endnu ikke </a:t>
            </a:r>
            <a:r>
              <a:rPr lang="da-DK" sz="2000" dirty="0" smtClean="0"/>
              <a:t>besluttet</a:t>
            </a:r>
            <a:endParaRPr lang="da-DK" sz="2000" dirty="0"/>
          </a:p>
        </p:txBody>
      </p:sp>
      <p:sp>
        <p:nvSpPr>
          <p:cNvPr id="2" name="Rektangel 1"/>
          <p:cNvSpPr/>
          <p:nvPr/>
        </p:nvSpPr>
        <p:spPr bwMode="auto">
          <a:xfrm>
            <a:off x="539552" y="5730740"/>
            <a:ext cx="720080" cy="28803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25163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da-DK" dirty="0" smtClean="0"/>
              <a:t>Opstart 1. juli 2018</a:t>
            </a:r>
            <a:endParaRPr lang="da-DK" dirty="0"/>
          </a:p>
        </p:txBody>
      </p:sp>
      <p:sp>
        <p:nvSpPr>
          <p:cNvPr id="3" name="Tekstfelt 2"/>
          <p:cNvSpPr txBox="1"/>
          <p:nvPr/>
        </p:nvSpPr>
        <p:spPr>
          <a:xfrm>
            <a:off x="323528" y="2204864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dirty="0" smtClean="0"/>
              <a:t>Inden da: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Skal der ansættes en ejendomsleder og sekretær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Skal mandskabet og bestyrelserne finde en placering til fælleskontoret.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Vil alle beboere modtage information om det nye kontor og alle medarbejdere i samarbejdet.</a:t>
            </a:r>
          </a:p>
          <a:p>
            <a:pPr lvl="1"/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859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 Point - master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Ligh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sationsdiagram med billeder (flere farver på sort), widescreen" id="{A951D393-E4A3-418E-815A-FAB2F4D27602}" vid="{4D13115C-2C39-4D5E-B381-D254FB9D2338}"/>
    </a:ext>
  </a:extLst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7142AAF492497345A65B97FA45C83288" ma:contentTypeVersion="1" ma:contentTypeDescription="GetOrganized dokument" ma:contentTypeScope="" ma:versionID="3d81c8b3667e7e0f2a1b306279466d76">
  <xsd:schema xmlns:xsd="http://www.w3.org/2001/XMLSchema" xmlns:xs="http://www.w3.org/2001/XMLSchema" xmlns:p="http://schemas.microsoft.com/office/2006/metadata/properties" xmlns:ns1="3d039298-3890-4de6-b042-2dd412553612" xmlns:ns2="http://schemas.microsoft.com/sharepoint/v3" xmlns:ns3="1821644f-c7ac-4dc4-9e2f-ac1ddb1ec445" xmlns:ns4="ebfeadab-bc85-4835-a157-b8b4e97ca194" xmlns:ns5="5fa70de1-0458-4e75-8344-dde8da38597a" targetNamespace="http://schemas.microsoft.com/office/2006/metadata/properties" ma:root="true" ma:fieldsID="83bcaf935bed05425531e3758db08acb" ns1:_="" ns2:_="" ns3:_="" ns4:_="" ns5:_="">
    <xsd:import namespace="3d039298-3890-4de6-b042-2dd412553612"/>
    <xsd:import namespace="http://schemas.microsoft.com/sharepoint/v3"/>
    <xsd:import namespace="1821644f-c7ac-4dc4-9e2f-ac1ddb1ec445"/>
    <xsd:import namespace="ebfeadab-bc85-4835-a157-b8b4e97ca194"/>
    <xsd:import namespace="5fa70de1-0458-4e75-8344-dde8da38597a"/>
    <xsd:element name="properties">
      <xsd:complexType>
        <xsd:sequence>
          <xsd:element name="documentManagement">
            <xsd:complexType>
              <xsd:all>
                <xsd:element ref="ns1:Preview" minOccurs="0"/>
                <xsd:element ref="ns3:Classification" minOccurs="0"/>
                <xsd:element ref="ns1:Correspondance" minOccurs="0"/>
                <xsd:element ref="ns1:Group" minOccurs="0"/>
                <xsd:element ref="ns1:ReceivedFrom" minOccurs="0"/>
                <xsd:element ref="ns1:Recipients" minOccurs="0"/>
                <xsd:element ref="ns1:PublishStatus" minOccurs="0"/>
                <xsd:element ref="ns1:NotificationRecipients" minOccurs="0"/>
                <xsd:element ref="ns1:Afdeling_x003a__x0020_Afdeling" minOccurs="0"/>
                <xsd:element ref="ns1:Afdeling_x003a__x0020_Selskab" minOccurs="0"/>
                <xsd:element ref="ns4:DocumentDate" minOccurs="0"/>
                <xsd:element ref="ns2:CaseID" minOccurs="0"/>
                <xsd:element ref="ns2:DocID" minOccurs="0"/>
                <xsd:element ref="ns2:Finalized" minOccurs="0"/>
                <xsd:element ref="ns2:Related" minOccurs="0"/>
                <xsd:element ref="ns2:RegistrationDate" minOccurs="0"/>
                <xsd:element ref="ns2:CaseRecordNumber" minOccurs="0"/>
                <xsd:element ref="ns5:TaxCatchAll" minOccurs="0"/>
                <xsd:element ref="ns2:LocalAttachment" minOccurs="0"/>
                <xsd:element ref="ns1:PrimaryKeywordTaxHTField0" minOccurs="0"/>
                <xsd:element ref="ns1:SecondaryKeywordsTaxHTField0" minOccurs="0"/>
                <xsd:element ref="ns1:DocumentTypeTaxHTField0" minOccurs="0"/>
                <xsd:element ref="ns2:CCMTemplateName" minOccurs="0"/>
                <xsd:element ref="ns2:CCMTemplateVersion" minOccurs="0"/>
                <xsd:element ref="ns2:CCMSystemID" minOccurs="0"/>
                <xsd:element ref="ns2:WasEncrypted" minOccurs="0"/>
                <xsd:element ref="ns2:WasSigned" minOccurs="0"/>
                <xsd:element ref="ns2:MailHasAttachments" minOccurs="0"/>
                <xsd:element ref="ns2:CCMTemplateID" minOccurs="0"/>
                <xsd:element ref="ns2:CCMConversation" minOccurs="0"/>
                <xsd:element ref="ns2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39298-3890-4de6-b042-2dd412553612" elementFormDefault="qualified">
    <xsd:import namespace="http://schemas.microsoft.com/office/2006/documentManagement/types"/>
    <xsd:import namespace="http://schemas.microsoft.com/office/infopath/2007/PartnerControls"/>
    <xsd:element name="Preview" ma:index="0" nillable="true" ma:displayName="Preview" ma:description="The Ontolica Preview column displays a preview of the first page of the document. Click the icon to open a preview of the full document." ma:internalName="Preview">
      <xsd:simpleType>
        <xsd:restriction base="dms:Unknown"/>
      </xsd:simpleType>
    </xsd:element>
    <xsd:element name="Correspondance" ma:index="7" nillable="true" ma:displayName="Korrespondance" ma:default="Intern" ma:format="Dropdown" ma:internalName="Correspondance">
      <xsd:simpleType>
        <xsd:restriction base="dms:Choice">
          <xsd:enumeration value="Indgående"/>
          <xsd:enumeration value="Intern"/>
          <xsd:enumeration value="Udgående"/>
        </xsd:restriction>
      </xsd:simpleType>
    </xsd:element>
    <xsd:element name="Group" ma:index="8" nillable="true" ma:displayName="Gruppe" ma:list="UserInfo" ma:SearchPeopleOnly="false" ma:SharePointGroup="0" ma:internalName="Group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ceivedFrom" ma:index="9" nillable="true" ma:displayName="Modtaget fra" ma:internalName="ReceivedFrom">
      <xsd:simpleType>
        <xsd:restriction base="dms:Text">
          <xsd:maxLength value="255"/>
        </xsd:restriction>
      </xsd:simpleType>
    </xsd:element>
    <xsd:element name="Recipients" ma:index="10" nillable="true" ma:displayName="Modtagere" ma:list="{B8CD764C-7C7C-4AE4-8050-C642C8BA5594}" ma:internalName="Recipients" ma:showField="FullNam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Status" ma:index="11" nillable="true" ma:displayName="Publiceringsstatus" ma:default="" ma:internalName="PublishStatus">
      <xsd:simpleType>
        <xsd:restriction base="dms:Text"/>
      </xsd:simpleType>
    </xsd:element>
    <xsd:element name="NotificationRecipients" ma:index="12" nillable="true" ma:displayName="Publiceringsmodtagere" ma:default="" ma:internalName="NotificationRecipients">
      <xsd:simpleType>
        <xsd:restriction base="dms:Note">
          <xsd:maxLength value="255"/>
        </xsd:restriction>
      </xsd:simpleType>
    </xsd:element>
    <xsd:element name="Afdeling_x003a__x0020_Afdeling" ma:index="19" nillable="true" ma:displayName="Afdeling: Afdeling" ma:hidden="true" ma:internalName="Afdeling_x003a__x0020_Afdeling">
      <xsd:simpleType>
        <xsd:restriction base="dms:Text">
          <xsd:maxLength value="255"/>
        </xsd:restriction>
      </xsd:simpleType>
    </xsd:element>
    <xsd:element name="Afdeling_x003a__x0020_Selskab" ma:index="20" nillable="true" ma:displayName="Afdeling: Selskab" ma:hidden="true" ma:internalName="Afdeling_x003a__x0020_Selskab">
      <xsd:simpleType>
        <xsd:restriction base="dms:Text">
          <xsd:maxLength value="255"/>
        </xsd:restriction>
      </xsd:simpleType>
    </xsd:element>
    <xsd:element name="PrimaryKeywordTaxHTField0" ma:index="30" nillable="true" ma:taxonomy="true" ma:internalName="PrimaryKeywordTaxHTField0" ma:taxonomyFieldName="PrimaryKeyword" ma:displayName="Primært emneord" ma:default="" ma:fieldId="{55aced76-2120-4273-a630-5fe7c5167475}" ma:sspId="0336d417-01bc-441d-8dc8-51512428f8df" ma:termSetId="e123f80c-227b-4354-91f8-efa41c374136" ma:anchorId="26079446-0fc4-4eb6-a6ba-9a881c5025eb" ma:open="false" ma:isKeyword="false">
      <xsd:complexType>
        <xsd:sequence>
          <xsd:element ref="pc:Terms" minOccurs="0" maxOccurs="1"/>
        </xsd:sequence>
      </xsd:complexType>
    </xsd:element>
    <xsd:element name="SecondaryKeywordsTaxHTField0" ma:index="31" nillable="true" ma:taxonomy="true" ma:internalName="SecondaryKeywordsTaxHTField0" ma:taxonomyFieldName="SecondaryKeywords" ma:displayName="Sekundære emneord" ma:default="" ma:fieldId="{1f846a88-0f6a-4fb7-b84d-2be727a6b7a7}" ma:taxonomyMulti="true" ma:sspId="0336d417-01bc-441d-8dc8-51512428f8df" ma:termSetId="e123f80c-227b-4354-91f8-efa41c374136" ma:anchorId="26079446-0fc4-4eb6-a6ba-9a881c5025eb" ma:open="false" ma:isKeyword="false">
      <xsd:complexType>
        <xsd:sequence>
          <xsd:element ref="pc:Terms" minOccurs="0" maxOccurs="1"/>
        </xsd:sequence>
      </xsd:complexType>
    </xsd:element>
    <xsd:element name="DocumentTypeTaxHTField0" ma:index="32" nillable="true" ma:taxonomy="true" ma:internalName="DocumentTypeTaxHTField0" ma:taxonomyFieldName="DocumentType" ma:displayName="Dokumenttype" ma:default="" ma:fieldId="{41e211f3-de8c-4d93-aee0-28c749ace6ae}" ma:sspId="0336d417-01bc-441d-8dc8-51512428f8df" ma:termSetId="26de2f21-fa11-45fa-9cd0-9df6b702904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22" nillable="true" ma:displayName="Sags ID" ma:default="Tildeler" ma:internalName="CaseID" ma:readOnly="true">
      <xsd:simpleType>
        <xsd:restriction base="dms:Text"/>
      </xsd:simpleType>
    </xsd:element>
    <xsd:element name="DocID" ma:index="23" nillable="true" ma:displayName="Dok ID" ma:default="Tildeler" ma:internalName="DocID" ma:readOnly="true">
      <xsd:simpleType>
        <xsd:restriction base="dms:Text"/>
      </xsd:simpleType>
    </xsd:element>
    <xsd:element name="Finalized" ma:index="24" nillable="true" ma:displayName="Endeligt" ma:default="False" ma:internalName="Finalized" ma:readOnly="true">
      <xsd:simpleType>
        <xsd:restriction base="dms:Boolean"/>
      </xsd:simpleType>
    </xsd:element>
    <xsd:element name="Related" ma:index="25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26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27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9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33" nillable="true" ma:displayName="Skabelon navn" ma:internalName="CCMTemplateName" ma:readOnly="true">
      <xsd:simpleType>
        <xsd:restriction base="dms:Text"/>
      </xsd:simpleType>
    </xsd:element>
    <xsd:element name="CCMTemplateVersion" ma:index="34" nillable="true" ma:displayName="Skabelon version" ma:internalName="CCMTemplateVersion" ma:readOnly="true">
      <xsd:simpleType>
        <xsd:restriction base="dms:Text"/>
      </xsd:simpleType>
    </xsd:element>
    <xsd:element name="CCMSystemID" ma:index="35" nillable="true" ma:displayName="CCMSystemID" ma:hidden="true" ma:internalName="CCMSystemID" ma:readOnly="true">
      <xsd:simpleType>
        <xsd:restriction base="dms:Text"/>
      </xsd:simpleType>
    </xsd:element>
    <xsd:element name="WasEncrypted" ma:index="36" nillable="true" ma:displayName="Krypteret" ma:default="False" ma:internalName="WasEncrypted" ma:readOnly="true">
      <xsd:simpleType>
        <xsd:restriction base="dms:Boolean"/>
      </xsd:simpleType>
    </xsd:element>
    <xsd:element name="WasSigned" ma:index="37" nillable="true" ma:displayName="Signeret" ma:default="False" ma:internalName="WasSigned" ma:readOnly="true">
      <xsd:simpleType>
        <xsd:restriction base="dms:Boolean"/>
      </xsd:simpleType>
    </xsd:element>
    <xsd:element name="MailHasAttachments" ma:index="38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9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Conversation" ma:index="40" nillable="true" ma:displayName="Samtale" ma:internalName="CCMConversation" ma:readOnly="true">
      <xsd:simpleType>
        <xsd:restriction base="dms:Text"/>
      </xsd:simpleType>
    </xsd:element>
    <xsd:element name="CCMOriginalDocID" ma:index="42" nillable="true" ma:displayName="Originalt Dok ID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1644f-c7ac-4dc4-9e2f-ac1ddb1ec445" elementFormDefault="qualified">
    <xsd:import namespace="http://schemas.microsoft.com/office/2006/documentManagement/types"/>
    <xsd:import namespace="http://schemas.microsoft.com/office/infopath/2007/PartnerControls"/>
    <xsd:element name="Classification" ma:index="6" nillable="true" ma:displayName="Klassifikation" ma:default="Offentlig" ma:description="" ma:format="Dropdown" ma:hidden="true" ma:internalName="Classification" ma:readOnly="false">
      <xsd:simpleType>
        <xsd:restriction base="dms:Choice">
          <xsd:enumeration value="Offentlig"/>
          <xsd:enumeration value="Intern"/>
          <xsd:enumeration value="Fortroli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feadab-bc85-4835-a157-b8b4e97ca194" elementFormDefault="qualified">
    <xsd:import namespace="http://schemas.microsoft.com/office/2006/documentManagement/types"/>
    <xsd:import namespace="http://schemas.microsoft.com/office/infopath/2007/PartnerControls"/>
    <xsd:element name="DocumentDate" ma:index="21" nillable="true" ma:displayName="Dokumentdato" ma:default="[today]" ma:description="" ma:format="DateOnly" ma:internalName="Document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70de1-0458-4e75-8344-dde8da38597a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description="" ma:hidden="true" ma:list="{5e6bddda-2f64-463e-9136-e3a1f68ec8be}" ma:internalName="TaxCatchAll" ma:showField="CatchAllData" ma:web="5fa70de1-0458-4e75-8344-dde8da385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dholdstype"/>
        <xsd:element ref="dc:title" minOccurs="0" maxOccurs="1" ma:index="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lAttachment xmlns="http://schemas.microsoft.com/sharepoint/v3">false</LocalAttachment>
    <Related xmlns="http://schemas.microsoft.com/sharepoint/v3">false</Related>
    <Finalized xmlns="http://schemas.microsoft.com/sharepoint/v3">false</Finalized>
    <DocID xmlns="http://schemas.microsoft.com/sharepoint/v3">5090167</DocID>
    <CaseRecordNumber xmlns="http://schemas.microsoft.com/sharepoint/v3">0</CaseRecordNumber>
    <CaseID xmlns="http://schemas.microsoft.com/sharepoint/v3">ASG-2017-02564</CaseID>
    <RegistrationDate xmlns="http://schemas.microsoft.com/sharepoint/v3" xsi:nil="true"/>
    <CCMSystemID xmlns="http://schemas.microsoft.com/sharepoint/v3">688f1d2d-605c-4297-9b0f-6bff8a5321a8</CCMSystemID>
    <CCMTemplateID xmlns="http://schemas.microsoft.com/sharepoint/v3">0</CCMTemplateID>
    <DocumentDate xmlns="ebfeadab-bc85-4835-a157-b8b4e97ca194">2014-02-03T10:51:31+00:00</DocumentDate>
    <TaxCatchAll xmlns="5fa70de1-0458-4e75-8344-dde8da38597a"/>
    <DocumentTypeTaxHTField0 xmlns="3d039298-3890-4de6-b042-2dd412553612">
      <Terms xmlns="http://schemas.microsoft.com/office/infopath/2007/PartnerControls"/>
    </DocumentTypeTaxHTField0>
    <Classification xmlns="1821644f-c7ac-4dc4-9e2f-ac1ddb1ec445">Intern</Classification>
    <Afdeling_x003a__x0020_Afdeling xmlns="3d039298-3890-4de6-b042-2dd412553612" xsi:nil="true"/>
    <Afdeling_x003a__x0020_Selskab xmlns="3d039298-3890-4de6-b042-2dd412553612" xsi:nil="true"/>
    <ReceivedFrom xmlns="3d039298-3890-4de6-b042-2dd412553612" xsi:nil="true"/>
    <PrimaryKeywordTaxHTField0 xmlns="3d039298-3890-4de6-b042-2dd412553612">
      <Terms xmlns="http://schemas.microsoft.com/office/infopath/2007/PartnerControls"/>
    </PrimaryKeywordTaxHTField0>
    <Correspondance xmlns="3d039298-3890-4de6-b042-2dd412553612">Intern</Correspondance>
    <PublishStatus xmlns="3d039298-3890-4de6-b042-2dd412553612" xsi:nil="true"/>
    <Recipients xmlns="3d039298-3890-4de6-b042-2dd412553612"/>
    <Group xmlns="3d039298-3890-4de6-b042-2dd412553612">
      <UserInfo>
        <DisplayName>DABBOLIG\go users</DisplayName>
        <AccountId>4</AccountId>
        <AccountType/>
      </UserInfo>
    </Group>
    <NotificationRecipients xmlns="3d039298-3890-4de6-b042-2dd412553612" xsi:nil="true"/>
    <SecondaryKeywordsTaxHTField0 xmlns="3d039298-3890-4de6-b042-2dd412553612">
      <Terms xmlns="http://schemas.microsoft.com/office/infopath/2007/PartnerControls"/>
    </SecondaryKeywordsTaxHTField0>
    <Preview xmlns="3d039298-3890-4de6-b042-2dd4125536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BBA9FA-E235-4C1D-96FD-4DAD5BE8857F}"/>
</file>

<file path=customXml/itemProps2.xml><?xml version="1.0" encoding="utf-8"?>
<ds:datastoreItem xmlns:ds="http://schemas.openxmlformats.org/officeDocument/2006/customXml" ds:itemID="{59C784E0-8D22-4D6C-B51F-AC3EA06163A6}"/>
</file>

<file path=customXml/itemProps3.xml><?xml version="1.0" encoding="utf-8"?>
<ds:datastoreItem xmlns:ds="http://schemas.openxmlformats.org/officeDocument/2006/customXml" ds:itemID="{5FBBB9C1-8394-4453-B4B0-EB9A14EF8497}"/>
</file>

<file path=docProps/app.xml><?xml version="1.0" encoding="utf-8"?>
<Properties xmlns="http://schemas.openxmlformats.org/officeDocument/2006/extended-properties" xmlns:vt="http://schemas.openxmlformats.org/officeDocument/2006/docPropsVTypes">
  <Template>Power Point - master</Template>
  <TotalTime>2411</TotalTime>
  <Words>316</Words>
  <Application>Microsoft Office PowerPoint</Application>
  <PresentationFormat>Skærmshow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Calibri</vt:lpstr>
      <vt:lpstr>Lucida Sans</vt:lpstr>
      <vt:lpstr>Times</vt:lpstr>
      <vt:lpstr>Times New Roman</vt:lpstr>
      <vt:lpstr>Wingdings 2</vt:lpstr>
      <vt:lpstr>Power Point - master</vt:lpstr>
      <vt:lpstr>OfficeLight</vt:lpstr>
      <vt:lpstr>Nyt samarbejde i Herfølge</vt:lpstr>
      <vt:lpstr>Samarbejde i Herfølge</vt:lpstr>
      <vt:lpstr>PowerPoint-præsentation</vt:lpstr>
      <vt:lpstr>PowerPoint-præsentation</vt:lpstr>
      <vt:lpstr>Opstart 1. juli 2018</vt:lpstr>
    </vt:vector>
  </TitlesOfParts>
  <Company>DAB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Powerpiont om samdrift til afd. møde</dc:title>
  <dc:creator>Jane Skou Gettermann</dc:creator>
  <cp:lastModifiedBy>Anna Esrom Raunkjær</cp:lastModifiedBy>
  <cp:revision>232</cp:revision>
  <cp:lastPrinted>2018-01-10T14:21:37Z</cp:lastPrinted>
  <dcterms:created xsi:type="dcterms:W3CDTF">2011-10-03T13:40:22Z</dcterms:created>
  <dcterms:modified xsi:type="dcterms:W3CDTF">2018-01-30T09:37:46Z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0x010100AC085CFC53BC46CEA2EADE194AD9D482007142AAF492497345A65B97FA45C83288</vt:lpwstr>
  </property>
  <property fmtid="{D5CDD505-2E9C-101B-9397-08002B2CF9AE}" pid="3" name="SecondaryKeywords">
    <vt:lpwstr/>
  </property>
  <property fmtid="{D5CDD505-2E9C-101B-9397-08002B2CF9AE}" pid="4" name="CCMSystem">
    <vt:lpwstr> 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